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64350" cy="99949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 snapToGrid="0" snapToObjects="1">
      <p:cViewPr varScale="1">
        <p:scale>
          <a:sx n="56" d="100"/>
          <a:sy n="56" d="100"/>
        </p:scale>
        <p:origin x="84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369544-EAC9-1044-A6BA-D773B02A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6B26224-1DDF-C54D-A1A6-6F4106B4F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B58F388-0526-5C49-B612-DD227C39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EC57C00-96CC-4F4B-BBE5-FFCF507F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531759B-8D71-1440-936A-5A66F763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56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292A530-42E6-8B4B-8E32-E298223B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3D3FE83-2A13-1A48-B546-51FBAD67A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B110849-8D08-3143-8436-790D96F9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BA07C69-84E9-734F-B593-132FB44A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0F36F45-235C-384C-A987-8045DD34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08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76C973F4-3C02-1947-AB73-F8AE12166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DDD8304-E015-6441-816E-E3672A014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53637E3-B3E5-034E-9246-4E8CE523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38291F7-14E9-9143-9670-9986FF89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9DD151C-6D91-8F45-A175-FC41B755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10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AAF3EF-7C15-2042-9E08-D535849E7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D2EB6F8-0CF2-E540-A4E7-E3EC0852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3FBF670-1C73-E242-BC10-9B67C72A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6A1AF68-9671-4C47-88DA-7DFB2F50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C145EB9-0CB6-9041-B7CC-EBDD7640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45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E41F5A-BC16-1F49-8D5D-FE9CFE3B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E681B38-132B-0E4E-8275-E1C2B7A47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D272CD7-EC05-624A-B308-E32BE3C3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B209F0D-59F1-9C45-B12A-8A401C0D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8B92CF-3D90-F84B-A003-93A449D4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24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2A2327-B02E-4D4A-953E-C3DCD83C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6DA7FEB-5CB5-7B48-B2F9-6287961ED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C23D0A72-99B7-784D-9565-D0CBDDD4E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AD653EB-13E9-CC4B-AB71-DDBC7C53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6CFA550-31B7-0645-A4FC-8C70964E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13F434E-619C-B14A-91DD-B6BA99A3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41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FCC282-5D9A-7D47-B0E2-E32BC686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5B55A79-D2D0-F24D-A300-EE9A4787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500448D-6C64-624E-9FA2-B37D3957B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674FC962-7367-5243-9845-2F05964F8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773A84E-0B13-C445-B1B0-38CDEBD80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2E8CF087-E6AC-8040-8E3C-95C7A455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5B1F7846-A7B3-D94E-8AAB-E3566965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EC4F705-0E94-7645-BDD3-B95B3D35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6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C54DB6-28B8-8C4A-8683-A0F256A3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F493FC32-38C7-5B46-A413-3C85146B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47B1843-D454-014A-9971-C29911AB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20ACB7A7-08F5-6446-A4F8-FFE6020D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93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1EE2E7E6-9083-544F-9B67-B8F77579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AF887D82-88C9-2442-B3CC-70982175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8BACF8D3-24D3-0543-B2EF-2C117534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14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2E4454-87D2-AA42-8248-82C71D90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2D63D7D-4833-354E-AAEE-DE66020C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FFA727A-3899-904F-A9DF-F5B2DD191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8BE7C72-E595-BC4C-82AE-D9EA7FD59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04DEB38-F7D5-0E4A-9097-D63AF52A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B94EEE6-059A-9D4E-BB71-074BF503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98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7B0FA92-5503-094E-8444-54608F6AB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EE737EE1-60D5-2942-A4BB-8E7EB05B9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973056D-FD2F-F142-B760-B9533617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1830787-0D7A-E948-801E-CAB8F053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BF7B6B9-268A-E347-BA41-402A1B1C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A96E1ED-71C8-A544-B8A7-9D29A9DB6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26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DF8F3515-0479-BD4A-A801-E9EA4ABD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7B66C79-C9B5-E74F-B023-A4E5B2840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B287253-9410-F44D-BB52-F5F363E7A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0941-AC73-BD4F-8418-1815F4540D2C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C73B801-F430-4840-934E-3A170091A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E02E2DE-184B-7E41-AF68-A38D0C8F2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99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nasam@unasam.it" TargetMode="External"/><Relationship Id="rId2" Type="http://schemas.openxmlformats.org/officeDocument/2006/relationships/hyperlink" Target="http://www.unasam.i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2898475"/>
            <a:ext cx="9144000" cy="262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dirty="0"/>
              <a:t/>
            </a:r>
            <a:br>
              <a:rPr lang="it-IT" sz="4000" dirty="0"/>
            </a:br>
            <a:r>
              <a:rPr lang="it-IT" sz="4400" b="1" i="1" dirty="0" smtClean="0"/>
              <a:t>Il riconoscimento della dignità umana e dei diritti uguali e inalienabili costituisce il fondamento della libertà, della giustizia e della pace nel mondo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410379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UNASAM – 10 dicembre</a:t>
            </a:r>
            <a:br>
              <a:rPr lang="it-IT" b="1" dirty="0"/>
            </a:br>
            <a:r>
              <a:rPr lang="it-IT" b="1" dirty="0"/>
              <a:t>Dichiarazione Universale dei Diritti Umani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L’Unione Nazionale delle Associazioni per la Salute Mentale (UNASAM) è la più importante rete nazionale italiana a cui aderiscono Associazioni di familiari e utenti dei servizi di salute mentale (</a:t>
            </a:r>
            <a:r>
              <a:rPr lang="it-IT" u="sng" dirty="0">
                <a:hlinkClick r:id="rId2"/>
              </a:rPr>
              <a:t>www.unasam.it</a:t>
            </a:r>
            <a:r>
              <a:rPr lang="it-IT" dirty="0"/>
              <a:t>) impegnate nelle regioni.</a:t>
            </a:r>
          </a:p>
          <a:p>
            <a:pPr algn="just"/>
            <a:r>
              <a:rPr lang="it-IT" dirty="0"/>
              <a:t>Ha sede a Bologna c/o l’Istituzione Gianfranco </a:t>
            </a:r>
            <a:r>
              <a:rPr lang="it-IT" dirty="0" err="1"/>
              <a:t>Minguzzi</a:t>
            </a:r>
            <a:r>
              <a:rPr lang="it-IT" dirty="0"/>
              <a:t> in via </a:t>
            </a:r>
            <a:r>
              <a:rPr lang="it-IT" dirty="0" err="1"/>
              <a:t>S.Isaia</a:t>
            </a:r>
            <a:r>
              <a:rPr lang="it-IT" dirty="0"/>
              <a:t> n°90 e può essere contattata al numero +39 3478483395 oppure alla mail </a:t>
            </a:r>
            <a:r>
              <a:rPr lang="it-IT" u="sng" dirty="0">
                <a:hlinkClick r:id="rId3"/>
              </a:rPr>
              <a:t>unasam@unasam.it</a:t>
            </a:r>
            <a:endParaRPr lang="it-IT" dirty="0"/>
          </a:p>
          <a:p>
            <a:pPr algn="just"/>
            <a:r>
              <a:rPr lang="it-IT" dirty="0"/>
              <a:t>La presidente è Gisella </a:t>
            </a:r>
            <a:r>
              <a:rPr lang="it-IT" dirty="0" err="1"/>
              <a:t>Trincas</a:t>
            </a:r>
            <a:r>
              <a:rPr lang="it-IT" dirty="0"/>
              <a:t> e può essere contattata alla mail personale: gisella.trincas@tiscali.it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852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2898475"/>
            <a:ext cx="9144000" cy="262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dirty="0"/>
              <a:t/>
            </a:r>
            <a:br>
              <a:rPr lang="it-IT" sz="4000" dirty="0"/>
            </a:br>
            <a:r>
              <a:rPr lang="it-IT" sz="4400" b="1" i="1" dirty="0" smtClean="0"/>
              <a:t>Il disconoscimento e il disprezzo dei diritti umani hanno portato e portano ad atti di barbarie che offendono</a:t>
            </a:r>
          </a:p>
          <a:p>
            <a:r>
              <a:rPr lang="it-IT" sz="4400" b="1" i="1" dirty="0" smtClean="0"/>
              <a:t> la coscienza dell’umanità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34959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2898475"/>
            <a:ext cx="9144000" cy="262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dirty="0"/>
              <a:t/>
            </a:r>
            <a:br>
              <a:rPr lang="it-IT" sz="4000" dirty="0"/>
            </a:br>
            <a:r>
              <a:rPr lang="it-IT" sz="4000" b="1" i="1" dirty="0" smtClean="0"/>
              <a:t>L’avvento di un mondo in cui gli esseri umani godano della libertà di parola e di credo e della libertà dal timore e dal bisogno è stato proclamato come la più alta aspirazione degli uomini e delle donne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89014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2249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Garantire a tutti e tutte la possibilità di guarire da un disturbo mentale </a:t>
            </a:r>
          </a:p>
          <a:p>
            <a:r>
              <a:rPr lang="it-IT" sz="4000" b="1" i="1" dirty="0"/>
              <a:t>è</a:t>
            </a:r>
            <a:r>
              <a:rPr lang="it-IT" sz="4000" b="1" i="1" dirty="0" smtClean="0"/>
              <a:t>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04912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2249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Abitare in una casa e vivere nella normalità della vita senza essere istituzionalizzato</a:t>
            </a:r>
          </a:p>
          <a:p>
            <a:r>
              <a:rPr lang="it-IT" sz="4000" b="1" i="1" dirty="0" smtClean="0"/>
              <a:t> e privato della libertà</a:t>
            </a:r>
          </a:p>
          <a:p>
            <a:r>
              <a:rPr lang="it-IT" sz="4000" b="1" i="1" dirty="0"/>
              <a:t>è</a:t>
            </a:r>
            <a:r>
              <a:rPr lang="it-IT" sz="4000" b="1" i="1" dirty="0" smtClean="0"/>
              <a:t>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52299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Avere un lavoro e un reddito adeguato per una vita libera e dignitosa</a:t>
            </a:r>
          </a:p>
          <a:p>
            <a:r>
              <a:rPr lang="it-IT" sz="4000" b="1" i="1" dirty="0"/>
              <a:t>è</a:t>
            </a:r>
            <a:r>
              <a:rPr lang="it-IT" sz="4000" b="1" i="1" dirty="0" smtClean="0"/>
              <a:t>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54748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Essere trattati con rispetto senza paternalismi, pietismi o abbandoni</a:t>
            </a:r>
          </a:p>
          <a:p>
            <a:r>
              <a:rPr lang="it-IT" sz="4000" b="1" i="1" dirty="0" smtClean="0"/>
              <a:t>è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23433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Coltivare i propri sogni</a:t>
            </a:r>
          </a:p>
          <a:p>
            <a:r>
              <a:rPr lang="it-IT" sz="4000" b="1" i="1" dirty="0" smtClean="0"/>
              <a:t>e le proprie ambizioni</a:t>
            </a:r>
          </a:p>
          <a:p>
            <a:r>
              <a:rPr lang="it-IT" sz="4000" b="1" i="1" dirty="0" smtClean="0"/>
              <a:t>è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912106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950205" y="6858000"/>
            <a:ext cx="9144000" cy="405442"/>
          </a:xfrm>
        </p:spPr>
        <p:txBody>
          <a:bodyPr>
            <a:normAutofit lnSpcReduction="10000"/>
          </a:bodyPr>
          <a:lstStyle/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3278038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UNASAM – </a:t>
            </a:r>
            <a:r>
              <a:rPr lang="it-IT" sz="4000" b="1" dirty="0" smtClean="0"/>
              <a:t>10 dicembre</a:t>
            </a:r>
          </a:p>
          <a:p>
            <a:r>
              <a:rPr lang="it-IT" sz="4000" b="1" dirty="0" smtClean="0"/>
              <a:t>Dichiarazione Universale dei Diritti Umani</a:t>
            </a:r>
          </a:p>
          <a:p>
            <a:r>
              <a:rPr lang="it-IT" sz="4000" b="1" i="1" dirty="0"/>
              <a:t>l</a:t>
            </a:r>
            <a:r>
              <a:rPr lang="it-IT" sz="4000" b="1" i="1" dirty="0" smtClean="0"/>
              <a:t>e nostre parole</a:t>
            </a:r>
          </a:p>
          <a:p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 smtClean="0"/>
              <a:t>Poter scegliere dove e con chi condividere</a:t>
            </a:r>
          </a:p>
          <a:p>
            <a:r>
              <a:rPr lang="it-IT" sz="4000" b="1" i="1" dirty="0" smtClean="0"/>
              <a:t> la propria esistenza</a:t>
            </a:r>
          </a:p>
          <a:p>
            <a:r>
              <a:rPr lang="it-IT" sz="4000" b="1" i="1" dirty="0"/>
              <a:t>è</a:t>
            </a:r>
            <a:r>
              <a:rPr lang="it-IT" sz="4000" b="1" i="1" dirty="0" smtClean="0"/>
              <a:t> un diritto umano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677059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180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UNASAM – 10 dicembre Dichiarazione Universale dei Diritti Umani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UNASAM – Comitato Scientifico  Raccomandazioni sull’uso appropriato dei farmaci nei percorsi di cura  draft 08.04.21</dc:title>
  <dc:creator>Roberto Mezzina</dc:creator>
  <cp:lastModifiedBy>Gisella Trincas</cp:lastModifiedBy>
  <cp:revision>38</cp:revision>
  <cp:lastPrinted>2021-09-10T13:07:25Z</cp:lastPrinted>
  <dcterms:created xsi:type="dcterms:W3CDTF">2021-04-10T07:44:19Z</dcterms:created>
  <dcterms:modified xsi:type="dcterms:W3CDTF">2021-12-13T13:30:57Z</dcterms:modified>
</cp:coreProperties>
</file>