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3" r:id="rId4"/>
    <p:sldId id="261" r:id="rId5"/>
    <p:sldId id="275" r:id="rId6"/>
    <p:sldId id="277" r:id="rId7"/>
    <p:sldId id="278" r:id="rId8"/>
    <p:sldId id="279" r:id="rId9"/>
    <p:sldId id="269" r:id="rId10"/>
  </p:sldIdLst>
  <p:sldSz cx="12192000" cy="6858000"/>
  <p:notesSz cx="6864350" cy="99949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56" d="100"/>
          <a:sy n="56" d="100"/>
        </p:scale>
        <p:origin x="84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1369544-EAC9-1044-A6BA-D773B02A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E6B26224-1DDF-C54D-A1A6-6F4106B4F1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B58F388-0526-5C49-B612-DD227C39E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EC57C00-96CC-4F4B-BBE5-FFCF507F4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531759B-8D71-1440-936A-5A66F7635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56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292A530-42E6-8B4B-8E32-E298223B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33D3FE83-2A13-1A48-B546-51FBAD67A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B110849-8D08-3143-8436-790D96F9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BA07C69-84E9-734F-B593-132FB44A8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0F36F45-235C-384C-A987-8045DD343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08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76C973F4-3C02-1947-AB73-F8AE12166B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3DDD8304-E015-6441-816E-E3672A014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53637E3-B3E5-034E-9246-4E8CE523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38291F7-14E9-9143-9670-9986FF89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9DD151C-6D91-8F45-A175-FC41B755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10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8AAF3EF-7C15-2042-9E08-D535849E7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D2EB6F8-0CF2-E540-A4E7-E3EC0852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3FBF670-1C73-E242-BC10-9B67C72A5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6A1AF68-9671-4C47-88DA-7DFB2F50E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C145EB9-0CB6-9041-B7CC-EBDD7640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45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BE41F5A-BC16-1F49-8D5D-FE9CFE3B8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2E681B38-132B-0E4E-8275-E1C2B7A47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D272CD7-EC05-624A-B308-E32BE3C3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B209F0D-59F1-9C45-B12A-8A401C0D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48B92CF-3D90-F84B-A003-93A449D4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24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22A2327-B02E-4D4A-953E-C3DCD83C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6DA7FEB-5CB5-7B48-B2F9-6287961ED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C23D0A72-99B7-784D-9565-D0CBDDD4E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AD653EB-13E9-CC4B-AB71-DDBC7C53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6CFA550-31B7-0645-A4FC-8C70964E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13F434E-619C-B14A-91DD-B6BA99A3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41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FFCC282-5D9A-7D47-B0E2-E32BC686C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B5B55A79-D2D0-F24D-A300-EE9A4787A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7500448D-6C64-624E-9FA2-B37D3957B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674FC962-7367-5243-9845-2F05964F80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B773A84E-0B13-C445-B1B0-38CDEBD805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2E8CF087-E6AC-8040-8E3C-95C7A455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5B1F7846-A7B3-D94E-8AAB-E35669659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5EC4F705-0E94-7645-BDD3-B95B3D35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6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8C54DB6-28B8-8C4A-8683-A0F256A30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F493FC32-38C7-5B46-A413-3C85146B9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47B1843-D454-014A-9971-C29911AB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20ACB7A7-08F5-6446-A4F8-FFE6020D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93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1EE2E7E6-9083-544F-9B67-B8F77579F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AF887D82-88C9-2442-B3CC-70982175B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8BACF8D3-24D3-0543-B2EF-2C117534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142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12E4454-87D2-AA42-8248-82C71D901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2D63D7D-4833-354E-AAEE-DE66020C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3FFA727A-3899-904F-A9DF-F5B2DD191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8BE7C72-E595-BC4C-82AE-D9EA7FD59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04DEB38-F7D5-0E4A-9097-D63AF52A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7B94EEE6-059A-9D4E-BB71-074BF503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98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7B0FA92-5503-094E-8444-54608F6AB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EE737EE1-60D5-2942-A4BB-8E7EB05B9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2973056D-FD2F-F142-B760-B95336171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C1830787-0D7A-E948-801E-CAB8F0539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2BF7B6B9-268A-E347-BA41-402A1B1C1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A96E1ED-71C8-A544-B8A7-9D29A9DB6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26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DF8F3515-0479-BD4A-A801-E9EA4ABD2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7B66C79-C9B5-E74F-B023-A4E5B2840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B287253-9410-F44D-BB52-F5F363E7A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70941-AC73-BD4F-8418-1815F4540D2C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C73B801-F430-4840-934E-3A170091A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E02E2DE-184B-7E41-AF68-A38D0C8F2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507E-8E80-E547-A44C-CD195776F1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99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A96B82A-396F-2141-8AA8-3AF657D0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7020" y="4988387"/>
            <a:ext cx="9144000" cy="1655762"/>
          </a:xfrm>
        </p:spPr>
        <p:txBody>
          <a:bodyPr/>
          <a:lstStyle/>
          <a:p>
            <a:r>
              <a:rPr lang="it-IT" b="1" dirty="0"/>
              <a:t>A cura di Roberto </a:t>
            </a:r>
            <a:r>
              <a:rPr lang="it-IT" b="1" dirty="0" err="1"/>
              <a:t>Mezzina</a:t>
            </a:r>
            <a:r>
              <a:rPr lang="it-IT" b="1" dirty="0"/>
              <a:t>, Barbara D’Avanzo e Beppe </a:t>
            </a:r>
            <a:r>
              <a:rPr lang="it-IT" b="1" dirty="0" err="1"/>
              <a:t>Tibaldi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AC36013F-802D-9D45-B1A5-423AB0B4E2CA}"/>
              </a:ext>
            </a:extLst>
          </p:cNvPr>
          <p:cNvSpPr>
            <a:spLocks noGrp="1"/>
          </p:cNvSpPr>
          <p:nvPr/>
        </p:nvSpPr>
        <p:spPr>
          <a:xfrm>
            <a:off x="1524000" y="160102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/>
              <a:t>UNASAM – Comitato Scientifico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b="1" dirty="0"/>
              <a:t>Proposte e indicazioni di buona pratica sull’uso appropriato dei farmaci nei percorsi di cura</a:t>
            </a:r>
            <a:br>
              <a:rPr lang="it-IT" sz="3200" b="1" dirty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Presentazione al </a:t>
            </a:r>
            <a:r>
              <a:rPr lang="it-IT" sz="3200" dirty="0" smtClean="0"/>
              <a:t>Tavolo Tecnico Salute Mentale  Ministero della Salute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8 settembre 2021</a:t>
            </a:r>
          </a:p>
        </p:txBody>
      </p:sp>
    </p:spTree>
    <p:extLst>
      <p:ext uri="{BB962C8B-B14F-4D97-AF65-F5344CB8AC3E}">
        <p14:creationId xmlns:p14="http://schemas.microsoft.com/office/powerpoint/2010/main" val="410379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881ACEA-DEBE-5545-BFF7-7B063CADE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documento parte dalle segnalazioni pervenute all’UNASAM da parte delle persone che usano i servizi e dai loro familiari</a:t>
            </a:r>
          </a:p>
          <a:p>
            <a:r>
              <a:rPr lang="it-IT" dirty="0"/>
              <a:t>Il documento non vuole fornire risposte, ma raccogliere le problematiche evidenziate</a:t>
            </a:r>
          </a:p>
          <a:p>
            <a:r>
              <a:rPr lang="it-IT" dirty="0"/>
              <a:t>Non contiene raccomandazioni, ma indicazioni per buone pratiche e stimola percorsi di implementazione delle stesse</a:t>
            </a:r>
          </a:p>
          <a:p>
            <a:r>
              <a:rPr lang="it-IT" dirty="0"/>
              <a:t>Chiama i diversi attori istituzionali del tavolo a pronunciarsi e a costruire insieme tali percorsi: associazioni professionali, ISS, AIFA, associazioni di utenti, università, istituti di ricerca, ecc.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xmlns="" id="{8BD9C4B8-34F3-AF4A-B48D-D68A6AC4F66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905432" cy="94389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/>
              <a:t>Premessa</a:t>
            </a:r>
          </a:p>
        </p:txBody>
      </p:sp>
    </p:spTree>
    <p:extLst>
      <p:ext uri="{BB962C8B-B14F-4D97-AF65-F5344CB8AC3E}">
        <p14:creationId xmlns:p14="http://schemas.microsoft.com/office/powerpoint/2010/main" val="311573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BD9C4B8-34F3-AF4A-B48D-D68A6AC4F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905432" cy="9438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sz="4000" dirty="0"/>
              <a:t>Scopi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451DD0B-3A80-074C-A8C8-FC616863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417"/>
            <a:ext cx="10515600" cy="45282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Il documento intende: </a:t>
            </a:r>
          </a:p>
          <a:p>
            <a:r>
              <a:rPr lang="it-IT" dirty="0"/>
              <a:t>tutelare il diritto degli utenti (in senso allargato, compresi quindi i familiari) dei servizi di salute mentale a terapie farmacologiche appropriate, aggiornate, sicure, che evitino abusi e cattive pratiche;</a:t>
            </a:r>
          </a:p>
          <a:p>
            <a:r>
              <a:rPr lang="it-IT" dirty="0"/>
              <a:t>promuovere il consenso alla terapia farmacologica sulla base di una informazione corretta ed esaustiva e della collaborazione; </a:t>
            </a:r>
          </a:p>
          <a:p>
            <a:r>
              <a:rPr lang="it-IT" dirty="0"/>
              <a:t>collocare le terapie farmacologiche nell’ambito di un progetto complessivo - terapeutico e abilitativo - che preveda altri interventi e un lavoro d’équipe; </a:t>
            </a:r>
          </a:p>
          <a:p>
            <a:r>
              <a:rPr lang="it-IT" dirty="0"/>
              <a:t>assicurare le condizioni del dialogo e della negoziazione, nell’intento di superare ogni forma di coercizione, esplicita o implicita.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44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9213" y="1016704"/>
            <a:ext cx="11651226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dirty="0"/>
              <a:t>I rapporti OSMED testimoniano che  le prescrizioni di antipsicotici e antidepressivi aumentano per tutte le classi da diversi anni.</a:t>
            </a:r>
          </a:p>
          <a:p>
            <a:pPr>
              <a:lnSpc>
                <a:spcPct val="100000"/>
              </a:lnSpc>
            </a:pPr>
            <a:r>
              <a:rPr lang="it-IT" dirty="0"/>
              <a:t>L’utilizzo degli psicofarmaci non è ottimale, con documentazione di frequenti </a:t>
            </a:r>
            <a:r>
              <a:rPr lang="it-IT" dirty="0" err="1"/>
              <a:t>politerapie</a:t>
            </a:r>
            <a:r>
              <a:rPr lang="it-IT" dirty="0"/>
              <a:t> di farmaci della stessa classe e di classi diverse, utilizzo prolungato e </a:t>
            </a:r>
            <a:r>
              <a:rPr lang="it-IT" dirty="0" err="1"/>
              <a:t>off-label</a:t>
            </a:r>
            <a:r>
              <a:rPr lang="it-IT" dirty="0"/>
              <a:t>.</a:t>
            </a:r>
          </a:p>
          <a:p>
            <a:pPr>
              <a:lnSpc>
                <a:spcPct val="100000"/>
              </a:lnSpc>
            </a:pPr>
            <a:r>
              <a:rPr lang="it-IT" dirty="0"/>
              <a:t>Aumentano le segnalazioni dei danni alla salute delle persone che li utilizzano, soprattutto sul lungo termine. </a:t>
            </a:r>
          </a:p>
          <a:p>
            <a:pPr>
              <a:lnSpc>
                <a:spcPct val="100000"/>
              </a:lnSpc>
            </a:pPr>
            <a:r>
              <a:rPr lang="it-IT" dirty="0"/>
              <a:t>La non aderenza al trattamento è elevata, soprattutto per gli antipsicotici.</a:t>
            </a:r>
          </a:p>
          <a:p>
            <a:pPr>
              <a:lnSpc>
                <a:spcPct val="100000"/>
              </a:lnSpc>
            </a:pPr>
            <a:r>
              <a:rPr lang="it-IT" dirty="0"/>
              <a:t>I problemi sono implicitamente accettati come danni collaterali che non sono sufficienti a mettere in discussione le modalità di impiego degli psicofarmaci. Poiché il loro utilizzo è prolungato, massiccio e diffuso, questa posizione risulta semplicistica. </a:t>
            </a:r>
          </a:p>
          <a:p>
            <a:pPr marL="0" indent="0">
              <a:lnSpc>
                <a:spcPct val="100000"/>
              </a:lnSpc>
              <a:buNone/>
            </a:pPr>
            <a:endParaRPr lang="it-IT" sz="2400" dirty="0"/>
          </a:p>
        </p:txBody>
      </p:sp>
      <p:sp>
        <p:nvSpPr>
          <p:cNvPr id="2" name="Rettangolo 1"/>
          <p:cNvSpPr/>
          <p:nvPr/>
        </p:nvSpPr>
        <p:spPr>
          <a:xfrm>
            <a:off x="0" y="-3148"/>
            <a:ext cx="2992742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it-IT" sz="4000" dirty="0">
                <a:latin typeface="+mj-lt"/>
                <a:ea typeface="+mj-ea"/>
                <a:cs typeface="+mj-cs"/>
              </a:rPr>
              <a:t>Background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9213" y="1311672"/>
            <a:ext cx="11651226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dirty="0"/>
              <a:t>La formazione è segnata dalla presenza di conflitti di interesse.</a:t>
            </a:r>
          </a:p>
          <a:p>
            <a:r>
              <a:rPr lang="it-IT" dirty="0"/>
              <a:t>La qualità della prescrizione dipende in eguale misura da: </a:t>
            </a:r>
          </a:p>
          <a:p>
            <a:pPr marL="987425">
              <a:buFont typeface="Wingdings" panose="05000000000000000000" pitchFamily="2" charset="2"/>
              <a:buChar char="ü"/>
            </a:pPr>
            <a:r>
              <a:rPr lang="it-IT" dirty="0"/>
              <a:t>informazione, negoziazione, rivalutazione</a:t>
            </a:r>
          </a:p>
          <a:p>
            <a:pPr marL="987425">
              <a:buFont typeface="Wingdings" panose="05000000000000000000" pitchFamily="2" charset="2"/>
              <a:buChar char="ü"/>
            </a:pPr>
            <a:r>
              <a:rPr lang="it-IT" dirty="0"/>
              <a:t>adesione alle linee guida, valutazione dei parametri di salute fisica e relative scelte, uso razionale </a:t>
            </a:r>
          </a:p>
          <a:p>
            <a:pPr>
              <a:lnSpc>
                <a:spcPct val="100000"/>
              </a:lnSpc>
            </a:pPr>
            <a:endParaRPr lang="it-IT" dirty="0"/>
          </a:p>
          <a:p>
            <a:pPr marL="0" indent="0">
              <a:lnSpc>
                <a:spcPct val="100000"/>
              </a:lnSpc>
              <a:buNone/>
            </a:pPr>
            <a:endParaRPr lang="it-IT" dirty="0"/>
          </a:p>
          <a:p>
            <a:pPr>
              <a:lnSpc>
                <a:spcPct val="100000"/>
              </a:lnSpc>
            </a:pPr>
            <a:endParaRPr lang="it-IT" sz="2400" dirty="0"/>
          </a:p>
        </p:txBody>
      </p:sp>
      <p:sp>
        <p:nvSpPr>
          <p:cNvPr id="5" name="Rettangolo 4"/>
          <p:cNvSpPr/>
          <p:nvPr/>
        </p:nvSpPr>
        <p:spPr>
          <a:xfrm>
            <a:off x="0" y="-3148"/>
            <a:ext cx="2992742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it-IT" sz="4000" dirty="0">
                <a:latin typeface="+mj-lt"/>
                <a:ea typeface="+mj-ea"/>
                <a:cs typeface="+mj-cs"/>
              </a:rPr>
              <a:t>Background 2</a:t>
            </a:r>
          </a:p>
        </p:txBody>
      </p:sp>
    </p:spTree>
    <p:extLst>
      <p:ext uri="{BB962C8B-B14F-4D97-AF65-F5344CB8AC3E}">
        <p14:creationId xmlns:p14="http://schemas.microsoft.com/office/powerpoint/2010/main" val="367996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A312BB-8B42-1241-BF2C-7258FF2EF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296"/>
            <a:ext cx="6046839" cy="73684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sz="3600" dirty="0"/>
              <a:t>Indicazioni di buone pratiche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D5A172D-E5C4-A446-AC79-7161E4C74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4007"/>
            <a:ext cx="11547987" cy="56270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/>
              <a:t>1.</a:t>
            </a:r>
            <a:r>
              <a:rPr lang="it-IT" sz="2000" dirty="0"/>
              <a:t> </a:t>
            </a:r>
            <a:r>
              <a:rPr lang="it-IT" sz="2000" b="1" dirty="0"/>
              <a:t>Contestualizzare l’uso del farmaci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Va sottolineato che il ricorso al farmaco </a:t>
            </a:r>
            <a:r>
              <a:rPr lang="it-IT" sz="2000" u="sng" dirty="0"/>
              <a:t>non debba </a:t>
            </a:r>
            <a:r>
              <a:rPr lang="it-IT" sz="2000" dirty="0"/>
              <a:t>essere considerato sempre necessario ed inevitabile, come </a:t>
            </a:r>
            <a:r>
              <a:rPr lang="it-IT" sz="2000" u="sng" dirty="0"/>
              <a:t>prima risposta</a:t>
            </a:r>
            <a:r>
              <a:rPr lang="it-IT" sz="2000" dirty="0"/>
              <a:t> alle forme di sofferenza psichiatrica (cfr. guida interventi WHO </a:t>
            </a:r>
            <a:r>
              <a:rPr lang="it-IT" sz="2000" dirty="0" err="1"/>
              <a:t>mhGAP</a:t>
            </a:r>
            <a:r>
              <a:rPr lang="it-IT" sz="2000" dirty="0"/>
              <a:t>).</a:t>
            </a:r>
          </a:p>
          <a:p>
            <a:pPr marL="0" indent="0">
              <a:buNone/>
            </a:pPr>
            <a:r>
              <a:rPr lang="it-IT" sz="2000" b="1" dirty="0"/>
              <a:t>2</a:t>
            </a:r>
            <a:r>
              <a:rPr lang="it-IT" sz="2000" dirty="0"/>
              <a:t>. </a:t>
            </a:r>
            <a:r>
              <a:rPr lang="it-IT" sz="2000" b="1" dirty="0"/>
              <a:t>Offrire trattamenti psicosociali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Se il farmaco deve essere utilizzato come una possibilità terapeutica tra le altre, la </a:t>
            </a:r>
            <a:r>
              <a:rPr lang="it-IT" sz="2000" u="sng" dirty="0"/>
              <a:t>disponibilità di trattamenti non farmacologici</a:t>
            </a:r>
            <a:r>
              <a:rPr lang="it-IT" sz="2000" dirty="0"/>
              <a:t> offerti in modo continuo, competente e personalizzato è indispensabile. </a:t>
            </a:r>
          </a:p>
          <a:p>
            <a:pPr marL="0" indent="0">
              <a:buNone/>
            </a:pPr>
            <a:r>
              <a:rPr lang="it-IT" sz="2000" b="1" dirty="0"/>
              <a:t>3.</a:t>
            </a:r>
            <a:r>
              <a:rPr lang="it-IT" sz="2000" dirty="0"/>
              <a:t> </a:t>
            </a:r>
            <a:r>
              <a:rPr lang="it-IT" sz="2000" b="1" dirty="0"/>
              <a:t>Consenso informato e pianificazione condivisa</a:t>
            </a:r>
            <a:r>
              <a:rPr lang="it-IT" sz="2000" dirty="0"/>
              <a:t> </a:t>
            </a:r>
          </a:p>
          <a:p>
            <a:pPr marL="0" indent="0">
              <a:buNone/>
            </a:pPr>
            <a:r>
              <a:rPr lang="it-IT" sz="2000" dirty="0"/>
              <a:t>Va promosso il coinvolgimento dell’utente e della sua rete sociale nel programma terapeutico-abilitativo individuale, attraverso </a:t>
            </a:r>
            <a:r>
              <a:rPr lang="it-IT" sz="2000" u="sng" dirty="0"/>
              <a:t>la pianificazione condivisa delle cure</a:t>
            </a:r>
            <a:r>
              <a:rPr lang="it-IT" sz="2000" dirty="0"/>
              <a:t>, in modo tale da favorire una condivisione effettiva delle decisioni terapeutiche, anche da attuare attraverso dei </a:t>
            </a:r>
            <a:r>
              <a:rPr lang="it-IT" sz="2000" u="sng" dirty="0"/>
              <a:t>contratti scritti</a:t>
            </a:r>
            <a:r>
              <a:rPr lang="it-IT" sz="2000" dirty="0"/>
              <a:t> che coinvolgano tutti i soggetti sulla scena terapeutica, di cui sono esempi le Direttive di Trattamento Anticipate, i contratti di Ulisse, il </a:t>
            </a:r>
            <a:r>
              <a:rPr lang="it-IT" sz="2000" i="1" dirty="0"/>
              <a:t>joint </a:t>
            </a:r>
            <a:r>
              <a:rPr lang="it-IT" sz="2000" i="1" dirty="0" err="1"/>
              <a:t>crisis</a:t>
            </a:r>
            <a:r>
              <a:rPr lang="it-IT" sz="2000" i="1" dirty="0"/>
              <a:t> planning</a:t>
            </a:r>
            <a:r>
              <a:rPr lang="it-IT" sz="2000" dirty="0"/>
              <a:t>, i contratti nei disturbi gravi di personalità, i Percorsi di Cura Condivisi) e va realizzata la relativa </a:t>
            </a:r>
            <a:r>
              <a:rPr lang="it-IT" sz="2000" u="sng" dirty="0"/>
              <a:t>informazione e formazione</a:t>
            </a:r>
            <a:r>
              <a:rPr lang="it-IT" sz="2000" dirty="0"/>
              <a:t> in tal senso.</a:t>
            </a:r>
          </a:p>
          <a:p>
            <a:pPr marL="0" indent="0">
              <a:buNone/>
            </a:pPr>
            <a:r>
              <a:rPr lang="it-IT" sz="2000" dirty="0"/>
              <a:t> </a:t>
            </a:r>
            <a:r>
              <a:rPr lang="it-IT" sz="2000" b="1" dirty="0"/>
              <a:t>4.</a:t>
            </a:r>
            <a:r>
              <a:rPr lang="it-IT" sz="2000" dirty="0"/>
              <a:t> </a:t>
            </a:r>
            <a:r>
              <a:rPr lang="it-IT" sz="2000" b="1" dirty="0"/>
              <a:t>La relazione terapeutica</a:t>
            </a:r>
            <a:r>
              <a:rPr lang="it-IT" sz="2000" dirty="0"/>
              <a:t> </a:t>
            </a:r>
          </a:p>
          <a:p>
            <a:pPr marL="0" indent="0">
              <a:buNone/>
            </a:pPr>
            <a:r>
              <a:rPr lang="it-IT" sz="2000" dirty="0"/>
              <a:t>La costruzione di una buona relazione terapeutica, che è alla base </a:t>
            </a:r>
            <a:r>
              <a:rPr lang="it-IT" sz="2000" u="sng" dirty="0"/>
              <a:t>di una presa in carico multidisciplinare e multidimensionale in cui il farmaco è uno degli strumenti più importanti</a:t>
            </a:r>
            <a:r>
              <a:rPr lang="it-IT" sz="2000" dirty="0"/>
              <a:t>, riguarda tutta la rete familiare, col consenso dell’utente. </a:t>
            </a:r>
          </a:p>
        </p:txBody>
      </p:sp>
    </p:spTree>
    <p:extLst>
      <p:ext uri="{BB962C8B-B14F-4D97-AF65-F5344CB8AC3E}">
        <p14:creationId xmlns:p14="http://schemas.microsoft.com/office/powerpoint/2010/main" val="401743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6BB3779-E057-E644-B2F6-DD818413E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331"/>
            <a:ext cx="6268065" cy="59351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it-IT" sz="3600" dirty="0"/>
              <a:t>Indicazioni di buone pratiche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C9F4F5D-3521-3A44-AF33-9161F7F57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6" y="702633"/>
            <a:ext cx="11838039" cy="590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/>
              <a:t>5.</a:t>
            </a:r>
            <a:r>
              <a:rPr lang="it-IT" sz="2000" dirty="0"/>
              <a:t> </a:t>
            </a:r>
            <a:r>
              <a:rPr lang="it-IT" sz="2000" b="1" dirty="0"/>
              <a:t>Principio del rapporto beneficio-danno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La prescrizione e l’uso degli psicofarmaci deve </a:t>
            </a:r>
            <a:r>
              <a:rPr lang="it-IT" sz="2000" u="sng" dirty="0"/>
              <a:t>considerare attentamente benefici e rischi di possibili danni</a:t>
            </a:r>
            <a:r>
              <a:rPr lang="it-IT" sz="2000" dirty="0"/>
              <a:t> a livello individuale, e in ogni caso rispettare il principio della </a:t>
            </a:r>
            <a:r>
              <a:rPr lang="it-IT" sz="2000" u="sng" dirty="0"/>
              <a:t>dose minima efficace</a:t>
            </a:r>
            <a:r>
              <a:rPr lang="it-IT" sz="2000" dirty="0"/>
              <a:t>.  Va </a:t>
            </a:r>
            <a:r>
              <a:rPr lang="it-IT" sz="2000" u="sng" dirty="0"/>
              <a:t>promosso l’uso di </a:t>
            </a:r>
            <a:r>
              <a:rPr lang="it-IT" sz="2000" u="sng" dirty="0" err="1"/>
              <a:t>monoterapie</a:t>
            </a:r>
            <a:r>
              <a:rPr lang="it-IT" sz="2000" dirty="0"/>
              <a:t> (vedi indicazioni AIFA). </a:t>
            </a:r>
            <a:r>
              <a:rPr lang="it-IT" sz="2000" u="sng" dirty="0"/>
              <a:t>Va messo in discussione l’uso di </a:t>
            </a:r>
            <a:r>
              <a:rPr lang="it-IT" sz="2000" u="sng" dirty="0" err="1"/>
              <a:t>politerapie</a:t>
            </a:r>
            <a:r>
              <a:rPr lang="it-IT" sz="2000" u="sng" dirty="0"/>
              <a:t>, e ridotti i frequenti </a:t>
            </a:r>
            <a:r>
              <a:rPr lang="it-IT" sz="2000" i="1" u="sng" dirty="0" err="1"/>
              <a:t>switch</a:t>
            </a:r>
            <a:r>
              <a:rPr lang="it-IT" sz="2000" u="sng" dirty="0"/>
              <a:t> tra farmaci</a:t>
            </a:r>
            <a:r>
              <a:rPr lang="it-IT" sz="2000" dirty="0"/>
              <a:t>, spesso non sufficientemente motivati sul piano terapeutico o della tollerabilità.</a:t>
            </a:r>
          </a:p>
          <a:p>
            <a:pPr marL="0" indent="0">
              <a:buNone/>
            </a:pPr>
            <a:r>
              <a:rPr lang="it-IT" sz="2000" b="1" dirty="0"/>
              <a:t>6. Migliorare la prescrizione nella medicina generale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La prescrizione da parte dei medici di medicina generale deve potersi avvalere di </a:t>
            </a:r>
            <a:r>
              <a:rPr lang="it-IT" sz="2000" u="sng" dirty="0"/>
              <a:t>supporto, consigli e indicazioni da parte dei Servizi di Salute Mentale</a:t>
            </a:r>
            <a:r>
              <a:rPr lang="it-IT" sz="2000" dirty="0"/>
              <a:t>, all’interno di forme di collegamento, integrazione e collaborazione che vanno </a:t>
            </a:r>
            <a:r>
              <a:rPr lang="it-IT" sz="2000" u="sng" dirty="0"/>
              <a:t>previste e facilitate a livello di sistema</a:t>
            </a:r>
            <a:r>
              <a:rPr lang="it-IT" sz="2000" dirty="0"/>
              <a:t>. </a:t>
            </a:r>
          </a:p>
          <a:p>
            <a:pPr marL="0" indent="0">
              <a:buNone/>
            </a:pPr>
            <a:r>
              <a:rPr lang="it-IT" sz="2000" b="1" dirty="0"/>
              <a:t>7. No alla contenzione chimica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Va abbattuto l’uso della cosiddetta “contenzione chimica”. Per fare questo, vanno capiti i fattori che si associano ad un uso frequente, o abituale, dei farmaci per </a:t>
            </a:r>
            <a:r>
              <a:rPr lang="it-IT" sz="2000" u="sng" dirty="0"/>
              <a:t>attuare una pesante sedazione per mere finalità di controllo comportamentale</a:t>
            </a:r>
            <a:r>
              <a:rPr lang="it-IT" sz="2000" dirty="0"/>
              <a:t>, e vanno affrontati i </a:t>
            </a:r>
            <a:r>
              <a:rPr lang="it-IT" sz="2000" u="sng" dirty="0"/>
              <a:t>nodi complessi dell’organizzazione, delle risorse e della formazione</a:t>
            </a:r>
            <a:r>
              <a:rPr lang="it-IT" sz="2000" dirty="0"/>
              <a:t>. In ogni caso, va sviluppata una cultura improntata alla negoziazione, alla de-escalation e al dialogo con l’utente. </a:t>
            </a:r>
          </a:p>
          <a:p>
            <a:pPr marL="0" indent="0">
              <a:buNone/>
            </a:pPr>
            <a:r>
              <a:rPr lang="it-IT" sz="2000" b="1" dirty="0"/>
              <a:t>8. Ridurre i rischi a lungo termine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Vanno </a:t>
            </a:r>
            <a:r>
              <a:rPr lang="it-IT" sz="2000" u="sng" dirty="0"/>
              <a:t>considerate con attenzione le terapie prolungate</a:t>
            </a:r>
            <a:r>
              <a:rPr lang="it-IT" sz="2000" dirty="0"/>
              <a:t>, allo scopo di rimuovere eventuali inerzie e ridurre il rischio di danni sulla salute psico-fisica a lungo termine. Pertanto le terapie prescritte nei servizi dei DSM, specie quelle di lungo periodo, devono venire </a:t>
            </a:r>
            <a:r>
              <a:rPr lang="it-IT" sz="2000" u="sng" dirty="0"/>
              <a:t>verificate regolarmente</a:t>
            </a:r>
            <a:r>
              <a:rPr lang="it-IT" sz="2000" dirty="0"/>
              <a:t>, e non meno di una volta all’anno. Va valutato attentamente l’impiego di </a:t>
            </a:r>
            <a:r>
              <a:rPr lang="it-IT" sz="2000" u="sng" dirty="0"/>
              <a:t>neurolettici long-</a:t>
            </a:r>
            <a:r>
              <a:rPr lang="it-IT" sz="2000" u="sng" dirty="0" err="1"/>
              <a:t>acting</a:t>
            </a:r>
            <a:r>
              <a:rPr lang="it-IT" sz="2000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6894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F19CBAC-CFCB-9941-90DE-E82C01C7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6002594" cy="6313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sz="3600" dirty="0"/>
              <a:t>Indicazioni di buone pratiche 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E4A6DAC-C941-0145-88BC-153C15BB7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62" y="631337"/>
            <a:ext cx="11990438" cy="5815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/>
              <a:t>9.</a:t>
            </a:r>
            <a:r>
              <a:rPr lang="it-IT" sz="2000" dirty="0"/>
              <a:t> </a:t>
            </a:r>
            <a:r>
              <a:rPr lang="it-IT" sz="2000" b="1" dirty="0"/>
              <a:t>Sospensione concordata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Va affrontata la questione del </a:t>
            </a:r>
            <a:r>
              <a:rPr lang="it-IT" sz="2000" u="sng" dirty="0"/>
              <a:t>non-uso o della sospensione dell’uso</a:t>
            </a:r>
            <a:r>
              <a:rPr lang="it-IT" sz="2000" dirty="0"/>
              <a:t> del farmaco (</a:t>
            </a:r>
            <a:r>
              <a:rPr lang="it-IT" sz="2000" i="1" dirty="0"/>
              <a:t>de-</a:t>
            </a:r>
            <a:r>
              <a:rPr lang="it-IT" sz="2000" i="1" dirty="0" err="1"/>
              <a:t>prescribing</a:t>
            </a:r>
            <a:r>
              <a:rPr lang="it-IT" sz="2000" dirty="0"/>
              <a:t>) attraverso procedure definite in cui si “</a:t>
            </a:r>
            <a:r>
              <a:rPr lang="it-IT" sz="2000" u="sng" dirty="0"/>
              <a:t>prova in modo concordato</a:t>
            </a:r>
            <a:r>
              <a:rPr lang="it-IT" sz="2000" dirty="0"/>
              <a:t>” a diminuire e a sospendere le terapie, all’interno di un’alleanza terapeutica e di un’offerta complessiva.</a:t>
            </a:r>
          </a:p>
          <a:p>
            <a:pPr marL="0" indent="0">
              <a:buNone/>
            </a:pPr>
            <a:r>
              <a:rPr lang="it-IT" sz="2000" b="1" dirty="0"/>
              <a:t>10.</a:t>
            </a:r>
            <a:r>
              <a:rPr lang="it-IT" sz="2000" dirty="0"/>
              <a:t> </a:t>
            </a:r>
            <a:r>
              <a:rPr lang="it-IT" sz="2000" b="1" dirty="0"/>
              <a:t>Attuare la</a:t>
            </a:r>
            <a:r>
              <a:rPr lang="it-IT" sz="2000" dirty="0"/>
              <a:t> </a:t>
            </a:r>
            <a:r>
              <a:rPr lang="it-IT" sz="2000" b="1" dirty="0"/>
              <a:t>tutela complessiva della salute 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Allo scopo di tutelare la salute fisica insieme con la salute mentale, è necessario introdurre una corretta alimentazione e </a:t>
            </a:r>
            <a:r>
              <a:rPr lang="it-IT" sz="2000" u="sng" dirty="0"/>
              <a:t>stili di vita “sani e attivi</a:t>
            </a:r>
            <a:r>
              <a:rPr lang="it-IT" sz="2000" dirty="0"/>
              <a:t>”, senza che, tuttavia, queste diventino ulteriori “prescrizioni”. E’ peraltro indispensabile che i sistemi informativi dei DSM includano </a:t>
            </a:r>
            <a:r>
              <a:rPr lang="it-IT" sz="2000" u="sng" dirty="0"/>
              <a:t>i parametri di monitoraggio della salute fisica. </a:t>
            </a:r>
          </a:p>
          <a:p>
            <a:pPr marL="0" indent="0">
              <a:buNone/>
            </a:pPr>
            <a:r>
              <a:rPr lang="it-IT" sz="2000" b="1" dirty="0"/>
              <a:t>11. Bilancio sociale dei servizi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I Dipartimenti di Salute Mentale delle Aziende sanitarie devono produrre </a:t>
            </a:r>
            <a:r>
              <a:rPr lang="it-IT" sz="2000" u="sng" dirty="0"/>
              <a:t>“bilanci sociali”</a:t>
            </a:r>
            <a:r>
              <a:rPr lang="it-IT" sz="2000" dirty="0"/>
              <a:t> che rendano conto dell’uso degli psicofarmaci e della spesa ad essi relativa, prevedendo delle azioni specifiche in caso di aumento. Va ridotta la personalizzazione del rapporto tra informatori scientifici delle aziende farmaceutiche e i singoli medici.</a:t>
            </a:r>
          </a:p>
          <a:p>
            <a:pPr marL="0" indent="0">
              <a:buNone/>
            </a:pPr>
            <a:r>
              <a:rPr lang="it-IT" sz="2000" b="1" dirty="0"/>
              <a:t>12.</a:t>
            </a:r>
            <a:r>
              <a:rPr lang="it-IT" sz="2000" dirty="0"/>
              <a:t> </a:t>
            </a:r>
            <a:r>
              <a:rPr lang="it-IT" sz="2000" b="1" dirty="0"/>
              <a:t>Task force per raccomandazioni nazionali</a:t>
            </a:r>
            <a:endParaRPr lang="it-IT" sz="2000" dirty="0"/>
          </a:p>
          <a:p>
            <a:pPr marL="0" lvl="0" indent="0">
              <a:buNone/>
            </a:pPr>
            <a:r>
              <a:rPr lang="it-IT" sz="2000" dirty="0"/>
              <a:t>Si deve procedere ad una sistematizzazione delle conoscenze per un</a:t>
            </a:r>
            <a:r>
              <a:rPr lang="it-IT" sz="2000" u="sng" dirty="0"/>
              <a:t> “uso razionale degli psicofarmaci”</a:t>
            </a:r>
            <a:r>
              <a:rPr lang="it-IT" sz="2000" dirty="0"/>
              <a:t> (o meglio un “uso parsimonioso e ragionato”), calato nel contesto italiano,</a:t>
            </a:r>
            <a:r>
              <a:rPr lang="it-IT" sz="2000" u="sng" dirty="0"/>
              <a:t> </a:t>
            </a:r>
            <a:r>
              <a:rPr lang="it-IT" sz="2000" dirty="0"/>
              <a:t>attraverso una </a:t>
            </a:r>
            <a:r>
              <a:rPr lang="it-IT" sz="2000" i="1" dirty="0" err="1"/>
              <a:t>consensus</a:t>
            </a:r>
            <a:r>
              <a:rPr lang="it-IT" sz="2000" i="1" dirty="0"/>
              <a:t> conference</a:t>
            </a:r>
            <a:r>
              <a:rPr lang="it-IT" sz="2000" dirty="0"/>
              <a:t> su un </a:t>
            </a:r>
            <a:r>
              <a:rPr lang="it-IT" sz="2000" dirty="0" err="1"/>
              <a:t>draft</a:t>
            </a:r>
            <a:r>
              <a:rPr lang="it-IT" sz="2000" dirty="0"/>
              <a:t> preliminare preparato da una task force.</a:t>
            </a:r>
          </a:p>
          <a:p>
            <a:pPr marL="0" indent="0">
              <a:buNone/>
            </a:pPr>
            <a:endParaRPr lang="it-IT" sz="2000" u="sng" dirty="0"/>
          </a:p>
          <a:p>
            <a:pPr marL="0" indent="0">
              <a:buNone/>
            </a:pPr>
            <a:endParaRPr lang="it-IT" sz="2000" u="sng" dirty="0"/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28970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C6C8F7F-AEF8-524C-80CF-E061B3654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186" y="0"/>
            <a:ext cx="5282360" cy="71949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sz="4000" dirty="0"/>
              <a:t>Riferimenti principali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6AF3028-D6BB-B145-B537-99D7CE5C1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263" y="719496"/>
            <a:ext cx="11565195" cy="4351338"/>
          </a:xfrm>
        </p:spPr>
        <p:txBody>
          <a:bodyPr>
            <a:noAutofit/>
          </a:bodyPr>
          <a:lstStyle/>
          <a:p>
            <a:r>
              <a:rPr lang="it-IT" sz="1800" dirty="0" err="1"/>
              <a:t>Barnes</a:t>
            </a:r>
            <a:r>
              <a:rPr lang="it-IT" sz="1800" dirty="0"/>
              <a:t>, T. R., Drake, R., </a:t>
            </a:r>
            <a:r>
              <a:rPr lang="it-IT" sz="1800" dirty="0" err="1"/>
              <a:t>Paton</a:t>
            </a:r>
            <a:r>
              <a:rPr lang="it-IT" sz="1800" dirty="0"/>
              <a:t>, C., Cooper, S. J., </a:t>
            </a:r>
            <a:r>
              <a:rPr lang="it-IT" sz="1800" dirty="0" err="1"/>
              <a:t>Deakin</a:t>
            </a:r>
            <a:r>
              <a:rPr lang="it-IT" sz="1800" dirty="0"/>
              <a:t>, B., </a:t>
            </a:r>
            <a:r>
              <a:rPr lang="it-IT" sz="1800" dirty="0" err="1"/>
              <a:t>Ferrier</a:t>
            </a:r>
            <a:r>
              <a:rPr lang="it-IT" sz="1800" dirty="0"/>
              <a:t>, I. N., ... &amp; </a:t>
            </a:r>
            <a:r>
              <a:rPr lang="it-IT" sz="1800" dirty="0" err="1"/>
              <a:t>Yung</a:t>
            </a:r>
            <a:r>
              <a:rPr lang="it-IT" sz="1800" dirty="0"/>
              <a:t>, A. R. (2020). </a:t>
            </a:r>
            <a:r>
              <a:rPr lang="it-IT" sz="1800" dirty="0" err="1"/>
              <a:t>Evidence-based</a:t>
            </a:r>
            <a:r>
              <a:rPr lang="it-IT" sz="1800" dirty="0"/>
              <a:t> </a:t>
            </a:r>
            <a:r>
              <a:rPr lang="it-IT" sz="1800" dirty="0" err="1"/>
              <a:t>guidelines</a:t>
            </a:r>
            <a:r>
              <a:rPr lang="it-IT" sz="1800" dirty="0"/>
              <a:t> for the </a:t>
            </a:r>
            <a:r>
              <a:rPr lang="it-IT" sz="1800" dirty="0" err="1"/>
              <a:t>pharmacological</a:t>
            </a:r>
            <a:r>
              <a:rPr lang="it-IT" sz="1800" dirty="0"/>
              <a:t> treatment of </a:t>
            </a:r>
            <a:r>
              <a:rPr lang="it-IT" sz="1800" dirty="0" err="1"/>
              <a:t>schizophrenia</a:t>
            </a:r>
            <a:r>
              <a:rPr lang="it-IT" sz="1800" dirty="0"/>
              <a:t>: </a:t>
            </a:r>
            <a:r>
              <a:rPr lang="it-IT" sz="1800" dirty="0" err="1"/>
              <a:t>updated</a:t>
            </a:r>
            <a:r>
              <a:rPr lang="it-IT" sz="1800" dirty="0"/>
              <a:t> </a:t>
            </a:r>
            <a:r>
              <a:rPr lang="it-IT" sz="1800" dirty="0" err="1"/>
              <a:t>recommendations</a:t>
            </a:r>
            <a:r>
              <a:rPr lang="it-IT" sz="1800" dirty="0"/>
              <a:t> from the </a:t>
            </a:r>
            <a:r>
              <a:rPr lang="it-IT" sz="1800" dirty="0" err="1"/>
              <a:t>British</a:t>
            </a:r>
            <a:r>
              <a:rPr lang="it-IT" sz="1800" dirty="0"/>
              <a:t> </a:t>
            </a:r>
            <a:r>
              <a:rPr lang="it-IT" sz="1800" dirty="0" err="1"/>
              <a:t>Association</a:t>
            </a:r>
            <a:r>
              <a:rPr lang="it-IT" sz="1800" dirty="0"/>
              <a:t> for </a:t>
            </a:r>
            <a:r>
              <a:rPr lang="it-IT" sz="1800" dirty="0" err="1"/>
              <a:t>Psychopharmacology</a:t>
            </a:r>
            <a:r>
              <a:rPr lang="it-IT" sz="1800" dirty="0"/>
              <a:t>. </a:t>
            </a:r>
            <a:r>
              <a:rPr lang="it-IT" sz="1800" i="1" dirty="0"/>
              <a:t>Journal of </a:t>
            </a:r>
            <a:r>
              <a:rPr lang="it-IT" sz="1800" i="1" dirty="0" err="1"/>
              <a:t>Psychopharmacology</a:t>
            </a:r>
            <a:r>
              <a:rPr lang="it-IT" sz="1800" dirty="0"/>
              <a:t>, </a:t>
            </a:r>
            <a:r>
              <a:rPr lang="it-IT" sz="1800" i="1" dirty="0"/>
              <a:t>34</a:t>
            </a:r>
            <a:r>
              <a:rPr lang="it-IT" sz="1800" dirty="0"/>
              <a:t>(1), 3-78.</a:t>
            </a:r>
          </a:p>
          <a:p>
            <a:r>
              <a:rPr lang="en-US" sz="1800" dirty="0" err="1"/>
              <a:t>Guinart</a:t>
            </a:r>
            <a:r>
              <a:rPr lang="en-US" sz="1800" dirty="0"/>
              <a:t>, D., &amp; </a:t>
            </a:r>
            <a:r>
              <a:rPr lang="en-US" sz="1800" dirty="0" err="1"/>
              <a:t>Correll</a:t>
            </a:r>
            <a:r>
              <a:rPr lang="en-US" sz="1800" dirty="0"/>
              <a:t>, C. U. (2020). Antipsychotic polypharmacy in schizophrenia: why not?. </a:t>
            </a:r>
            <a:r>
              <a:rPr lang="en-US" sz="1800" i="1" dirty="0"/>
              <a:t>The Journal of clinical psychiatry</a:t>
            </a:r>
            <a:r>
              <a:rPr lang="en-US" sz="1800" dirty="0"/>
              <a:t>, </a:t>
            </a:r>
            <a:r>
              <a:rPr lang="en-US" sz="1800" i="1" dirty="0"/>
              <a:t>81</a:t>
            </a:r>
            <a:r>
              <a:rPr lang="en-US" sz="1800" dirty="0"/>
              <a:t>(3), 0-0.</a:t>
            </a:r>
          </a:p>
          <a:p>
            <a:r>
              <a:rPr lang="en-US" sz="1800" dirty="0" err="1"/>
              <a:t>Lacro</a:t>
            </a:r>
            <a:r>
              <a:rPr lang="en-US" sz="1800" dirty="0"/>
              <a:t> JP, Dunn LB, </a:t>
            </a:r>
            <a:r>
              <a:rPr lang="en-US" sz="1800" dirty="0" err="1"/>
              <a:t>Dolder</a:t>
            </a:r>
            <a:r>
              <a:rPr lang="en-US" sz="1800" dirty="0"/>
              <a:t> CR, et al. (2002) Prevalence of and risk factors for medication </a:t>
            </a:r>
            <a:r>
              <a:rPr lang="en-US" sz="1800" dirty="0" err="1"/>
              <a:t>nonadherence</a:t>
            </a:r>
            <a:r>
              <a:rPr lang="en-US" sz="1800" dirty="0"/>
              <a:t> in patients with schizophrenia: A comprehensive review of recent literature. </a:t>
            </a:r>
            <a:r>
              <a:rPr lang="en-US" sz="1800" i="1" dirty="0"/>
              <a:t>J </a:t>
            </a:r>
            <a:r>
              <a:rPr lang="en-US" sz="1800" i="1" dirty="0" err="1"/>
              <a:t>Clin</a:t>
            </a:r>
            <a:r>
              <a:rPr lang="en-US" sz="1800" i="1" dirty="0"/>
              <a:t> Psychiatry </a:t>
            </a:r>
            <a:r>
              <a:rPr lang="en-US" sz="1800" dirty="0"/>
              <a:t>63:</a:t>
            </a:r>
            <a:r>
              <a:rPr lang="it-IT" sz="1800" dirty="0"/>
              <a:t>892–909.</a:t>
            </a:r>
          </a:p>
          <a:p>
            <a:r>
              <a:rPr lang="it-IT" sz="1800" dirty="0"/>
              <a:t>Regione Emilia-Romagna. “Raccomandazioni per l’impiego dei farmaci antipsicotici nel trattamento a lungo termine delle persone con disturbi schizofrenici” della Regione Emilia-Romagna.</a:t>
            </a:r>
          </a:p>
          <a:p>
            <a:r>
              <a:rPr lang="it-IT" sz="1800" dirty="0" err="1"/>
              <a:t>Tiihonen</a:t>
            </a:r>
            <a:r>
              <a:rPr lang="it-IT" sz="1800" dirty="0"/>
              <a:t>, J., </a:t>
            </a:r>
            <a:r>
              <a:rPr lang="it-IT" sz="1800" dirty="0" err="1"/>
              <a:t>Taipale</a:t>
            </a:r>
            <a:r>
              <a:rPr lang="it-IT" sz="1800" dirty="0"/>
              <a:t>, H., </a:t>
            </a:r>
            <a:r>
              <a:rPr lang="it-IT" sz="1800" dirty="0" err="1"/>
              <a:t>Mehtälä</a:t>
            </a:r>
            <a:r>
              <a:rPr lang="it-IT" sz="1800" dirty="0"/>
              <a:t>, J., </a:t>
            </a:r>
            <a:r>
              <a:rPr lang="it-IT" sz="1800" dirty="0" err="1"/>
              <a:t>Vattulainen</a:t>
            </a:r>
            <a:r>
              <a:rPr lang="it-IT" sz="1800" dirty="0"/>
              <a:t>, P., </a:t>
            </a:r>
            <a:r>
              <a:rPr lang="it-IT" sz="1800" dirty="0" err="1"/>
              <a:t>Correll</a:t>
            </a:r>
            <a:r>
              <a:rPr lang="it-IT" sz="1800" dirty="0"/>
              <a:t>, C. U., &amp; </a:t>
            </a:r>
            <a:r>
              <a:rPr lang="it-IT" sz="1800" dirty="0" err="1"/>
              <a:t>Tanskanen</a:t>
            </a:r>
            <a:r>
              <a:rPr lang="it-IT" sz="1800" dirty="0"/>
              <a:t>, A. (2019). </a:t>
            </a:r>
            <a:r>
              <a:rPr lang="it-IT" sz="1800" dirty="0" err="1"/>
              <a:t>Association</a:t>
            </a:r>
            <a:r>
              <a:rPr lang="it-IT" sz="1800" dirty="0"/>
              <a:t> of </a:t>
            </a:r>
            <a:r>
              <a:rPr lang="it-IT" sz="1800" dirty="0" err="1"/>
              <a:t>antipsychotic</a:t>
            </a:r>
            <a:r>
              <a:rPr lang="it-IT" sz="1800" dirty="0"/>
              <a:t> </a:t>
            </a:r>
            <a:r>
              <a:rPr lang="it-IT" sz="1800" dirty="0" err="1"/>
              <a:t>polypharmacy</a:t>
            </a:r>
            <a:r>
              <a:rPr lang="it-IT" sz="1800" dirty="0"/>
              <a:t> vs </a:t>
            </a:r>
            <a:r>
              <a:rPr lang="it-IT" sz="1800" dirty="0" err="1"/>
              <a:t>monotherapy</a:t>
            </a:r>
            <a:r>
              <a:rPr lang="it-IT" sz="1800" dirty="0"/>
              <a:t> with </a:t>
            </a:r>
            <a:r>
              <a:rPr lang="it-IT" sz="1800" dirty="0" err="1"/>
              <a:t>psychiatric</a:t>
            </a:r>
            <a:r>
              <a:rPr lang="it-IT" sz="1800" dirty="0"/>
              <a:t> </a:t>
            </a:r>
            <a:r>
              <a:rPr lang="it-IT" sz="1800" dirty="0" err="1"/>
              <a:t>rehospitalization</a:t>
            </a:r>
            <a:r>
              <a:rPr lang="it-IT" sz="1800" dirty="0"/>
              <a:t> </a:t>
            </a:r>
            <a:r>
              <a:rPr lang="it-IT" sz="1800" dirty="0" err="1"/>
              <a:t>among</a:t>
            </a:r>
            <a:r>
              <a:rPr lang="it-IT" sz="1800" dirty="0"/>
              <a:t> </a:t>
            </a:r>
            <a:r>
              <a:rPr lang="it-IT" sz="1800" dirty="0" err="1"/>
              <a:t>adults</a:t>
            </a:r>
            <a:r>
              <a:rPr lang="it-IT" sz="1800" dirty="0"/>
              <a:t> with </a:t>
            </a:r>
            <a:r>
              <a:rPr lang="it-IT" sz="1800" dirty="0" err="1"/>
              <a:t>schizophrenia</a:t>
            </a:r>
            <a:r>
              <a:rPr lang="it-IT" sz="1800" dirty="0"/>
              <a:t>. </a:t>
            </a:r>
            <a:r>
              <a:rPr lang="it-IT" sz="1800" i="1" dirty="0"/>
              <a:t>JAMA </a:t>
            </a:r>
            <a:r>
              <a:rPr lang="it-IT" sz="1800" i="1" dirty="0" err="1"/>
              <a:t>psychiatry</a:t>
            </a:r>
            <a:r>
              <a:rPr lang="it-IT" sz="1800" dirty="0"/>
              <a:t>, </a:t>
            </a:r>
            <a:r>
              <a:rPr lang="it-IT" sz="1800" i="1" dirty="0"/>
              <a:t>76</a:t>
            </a:r>
            <a:r>
              <a:rPr lang="it-IT" sz="1800" dirty="0"/>
              <a:t>(5), 499-507.</a:t>
            </a:r>
          </a:p>
          <a:p>
            <a:r>
              <a:rPr lang="it-IT" sz="1800" dirty="0"/>
              <a:t>WHO (2017) </a:t>
            </a:r>
            <a:r>
              <a:rPr lang="it-IT" sz="1800" dirty="0" err="1"/>
              <a:t>mhGAP</a:t>
            </a:r>
            <a:r>
              <a:rPr lang="it-IT" sz="1800" dirty="0"/>
              <a:t>: Guida interventi, versione 2.0, traduzione italiana</a:t>
            </a:r>
          </a:p>
          <a:p>
            <a:r>
              <a:rPr lang="it-IT" sz="1800" dirty="0"/>
              <a:t>WHO (2018) </a:t>
            </a:r>
            <a:r>
              <a:rPr lang="en-US" sz="1800" i="1" dirty="0"/>
              <a:t>Guidelines for the management of physical health conditions in adults with severe mental disorders</a:t>
            </a:r>
            <a:r>
              <a:rPr lang="en-US" sz="1800" dirty="0"/>
              <a:t> (ISBN 978-92-4-155038-3) </a:t>
            </a:r>
          </a:p>
          <a:p>
            <a:r>
              <a:rPr lang="it-IT" sz="1800" dirty="0"/>
              <a:t>WHO (2019) </a:t>
            </a:r>
            <a:r>
              <a:rPr lang="it-IT" sz="1800" dirty="0" err="1"/>
              <a:t>Quality</a:t>
            </a:r>
            <a:r>
              <a:rPr lang="it-IT" sz="1800" dirty="0"/>
              <a:t> </a:t>
            </a:r>
            <a:r>
              <a:rPr lang="it-IT" sz="1800" dirty="0" err="1"/>
              <a:t>Rights</a:t>
            </a:r>
            <a:r>
              <a:rPr lang="it-IT" sz="1800" dirty="0"/>
              <a:t> </a:t>
            </a:r>
            <a:r>
              <a:rPr lang="it-IT" sz="1800" dirty="0" err="1"/>
              <a:t>Initiative</a:t>
            </a:r>
            <a:r>
              <a:rPr lang="it-IT" sz="1800" dirty="0"/>
              <a:t>. </a:t>
            </a:r>
            <a:r>
              <a:rPr lang="it-IT" sz="1800" dirty="0" err="1"/>
              <a:t>Guidance</a:t>
            </a:r>
            <a:r>
              <a:rPr lang="it-IT" sz="1800" dirty="0"/>
              <a:t> and training </a:t>
            </a:r>
            <a:r>
              <a:rPr lang="it-IT" sz="1800" dirty="0" err="1"/>
              <a:t>tools</a:t>
            </a:r>
            <a:r>
              <a:rPr lang="it-IT" sz="1800" dirty="0"/>
              <a:t>. </a:t>
            </a:r>
          </a:p>
          <a:p>
            <a:r>
              <a:rPr lang="it-IT" sz="1800" dirty="0" err="1"/>
              <a:t>Wunderink</a:t>
            </a:r>
            <a:r>
              <a:rPr lang="it-IT" sz="1800" dirty="0"/>
              <a:t>, L., </a:t>
            </a:r>
            <a:r>
              <a:rPr lang="it-IT" sz="1800" dirty="0" err="1"/>
              <a:t>Nieboer</a:t>
            </a:r>
            <a:r>
              <a:rPr lang="it-IT" sz="1800" dirty="0"/>
              <a:t>, R. M., </a:t>
            </a:r>
            <a:r>
              <a:rPr lang="it-IT" sz="1800" dirty="0" err="1"/>
              <a:t>Wiersma</a:t>
            </a:r>
            <a:r>
              <a:rPr lang="it-IT" sz="1800" dirty="0"/>
              <a:t>, D., </a:t>
            </a:r>
            <a:r>
              <a:rPr lang="it-IT" sz="1800" dirty="0" err="1"/>
              <a:t>Sytema</a:t>
            </a:r>
            <a:r>
              <a:rPr lang="it-IT" sz="1800" dirty="0"/>
              <a:t>, S., &amp; </a:t>
            </a:r>
            <a:r>
              <a:rPr lang="it-IT" sz="1800" dirty="0" err="1"/>
              <a:t>Nienhuis</a:t>
            </a:r>
            <a:r>
              <a:rPr lang="it-IT" sz="1800" dirty="0"/>
              <a:t>, F. J. (2013). </a:t>
            </a:r>
            <a:r>
              <a:rPr lang="it-IT" sz="1800" dirty="0" err="1"/>
              <a:t>Recovery</a:t>
            </a:r>
            <a:r>
              <a:rPr lang="it-IT" sz="1800" dirty="0"/>
              <a:t> in </a:t>
            </a:r>
            <a:r>
              <a:rPr lang="it-IT" sz="1800" dirty="0" err="1"/>
              <a:t>remitted</a:t>
            </a:r>
            <a:r>
              <a:rPr lang="it-IT" sz="1800" dirty="0"/>
              <a:t> first-</a:t>
            </a:r>
            <a:r>
              <a:rPr lang="it-IT" sz="1800" dirty="0" err="1"/>
              <a:t>episode</a:t>
            </a:r>
            <a:r>
              <a:rPr lang="it-IT" sz="1800" dirty="0"/>
              <a:t> </a:t>
            </a:r>
            <a:r>
              <a:rPr lang="it-IT" sz="1800" dirty="0" err="1"/>
              <a:t>psychosis</a:t>
            </a:r>
            <a:r>
              <a:rPr lang="it-IT" sz="1800" dirty="0"/>
              <a:t> </a:t>
            </a:r>
            <a:r>
              <a:rPr lang="it-IT" sz="1800" dirty="0" err="1"/>
              <a:t>at</a:t>
            </a:r>
            <a:r>
              <a:rPr lang="it-IT" sz="1800" dirty="0"/>
              <a:t> 7 </a:t>
            </a:r>
            <a:r>
              <a:rPr lang="it-IT" sz="1800" dirty="0" err="1"/>
              <a:t>years</a:t>
            </a:r>
            <a:r>
              <a:rPr lang="it-IT" sz="1800" dirty="0"/>
              <a:t> of follow-up of an </a:t>
            </a:r>
            <a:r>
              <a:rPr lang="it-IT" sz="1800" dirty="0" err="1"/>
              <a:t>early</a:t>
            </a:r>
            <a:r>
              <a:rPr lang="it-IT" sz="1800" dirty="0"/>
              <a:t> dose </a:t>
            </a:r>
            <a:r>
              <a:rPr lang="it-IT" sz="1800" dirty="0" err="1"/>
              <a:t>reduction</a:t>
            </a:r>
            <a:r>
              <a:rPr lang="it-IT" sz="1800" dirty="0"/>
              <a:t>/</a:t>
            </a:r>
            <a:r>
              <a:rPr lang="it-IT" sz="1800" dirty="0" err="1"/>
              <a:t>discontinuation</a:t>
            </a:r>
            <a:r>
              <a:rPr lang="it-IT" sz="1800" dirty="0"/>
              <a:t> or </a:t>
            </a:r>
            <a:r>
              <a:rPr lang="it-IT" sz="1800" dirty="0" err="1"/>
              <a:t>maintenance</a:t>
            </a:r>
            <a:r>
              <a:rPr lang="it-IT" sz="1800" dirty="0"/>
              <a:t> treatment </a:t>
            </a:r>
            <a:r>
              <a:rPr lang="it-IT" sz="1800" dirty="0" err="1"/>
              <a:t>strategy</a:t>
            </a:r>
            <a:r>
              <a:rPr lang="it-IT" sz="1800" dirty="0"/>
              <a:t>. </a:t>
            </a:r>
            <a:r>
              <a:rPr lang="it-IT" sz="1800" i="1" dirty="0"/>
              <a:t>JAMA </a:t>
            </a:r>
            <a:r>
              <a:rPr lang="it-IT" sz="1800" i="1" dirty="0" err="1"/>
              <a:t>Psychiatry</a:t>
            </a:r>
            <a:r>
              <a:rPr lang="it-IT" sz="1800" dirty="0"/>
              <a:t>, </a:t>
            </a:r>
            <a:r>
              <a:rPr lang="it-IT" sz="1800" i="1" dirty="0"/>
              <a:t>70</a:t>
            </a:r>
            <a:r>
              <a:rPr lang="it-IT" sz="1800" dirty="0"/>
              <a:t>(9), 913. </a:t>
            </a:r>
          </a:p>
          <a:p>
            <a:endParaRPr lang="en-US" sz="1800" dirty="0"/>
          </a:p>
          <a:p>
            <a:endParaRPr lang="it-IT" sz="1800" dirty="0"/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574841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1431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Scopi</vt:lpstr>
      <vt:lpstr>Presentazione standard di PowerPoint</vt:lpstr>
      <vt:lpstr>Presentazione standard di PowerPoint</vt:lpstr>
      <vt:lpstr>Indicazioni di buone pratiche 1</vt:lpstr>
      <vt:lpstr>Indicazioni di buone pratiche 2</vt:lpstr>
      <vt:lpstr>Indicazioni di buone pratiche 3</vt:lpstr>
      <vt:lpstr>Riferimenti principali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UNASAM – Comitato Scientifico  Raccomandazioni sull’uso appropriato dei farmaci nei percorsi di cura  draft 08.04.21</dc:title>
  <dc:creator>Roberto Mezzina</dc:creator>
  <cp:lastModifiedBy>Gisella Trincas</cp:lastModifiedBy>
  <cp:revision>36</cp:revision>
  <cp:lastPrinted>2021-09-17T08:56:39Z</cp:lastPrinted>
  <dcterms:created xsi:type="dcterms:W3CDTF">2021-04-10T07:44:19Z</dcterms:created>
  <dcterms:modified xsi:type="dcterms:W3CDTF">2021-12-21T15:09:22Z</dcterms:modified>
</cp:coreProperties>
</file>